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EB Garamond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687AFA-9F5A-4F09-8F7B-AC5C0E9F7FF1}">
  <a:tblStyle styleId="{B8687AFA-9F5A-4F09-8F7B-AC5C0E9F7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EBGaramond-regular.fntdata"/><Relationship Id="rId50" Type="http://schemas.openxmlformats.org/officeDocument/2006/relationships/slide" Target="slides/slide44.xml"/><Relationship Id="rId53" Type="http://schemas.openxmlformats.org/officeDocument/2006/relationships/font" Target="fonts/EBGaramond-italic.fntdata"/><Relationship Id="rId52" Type="http://schemas.openxmlformats.org/officeDocument/2006/relationships/font" Target="fonts/EBGaramond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EBGaramond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db04b00d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6db04b00d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6db04b00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6db04b00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6db04b00d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6db04b00d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6db04b00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6db04b00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6db04b00d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6db04b00d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6db04b00d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6db04b00d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db04b00d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db04b00d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6db04b00d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6db04b00d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6c81ac1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6c81ac1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6db04b0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6db04b0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6b10d26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6b10d26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6b10d262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6b10d262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6b10d262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6b10d262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6db04b00d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6db04b00d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6b10d262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6b10d262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6b10d262b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6b10d262b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6b10d262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6b10d262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6b10d262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6b10d262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6b10d26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6b10d26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6b10d262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6b10d262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6db04b00d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6db04b00d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6db04b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6db04b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b10d262b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6b10d262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b10d26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6b10d26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6b10d262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6b10d262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6db04b00d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6db04b00d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6db04b00d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6db04b00d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6db04b00d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6db04b00d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6b10d262b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6b10d262b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db04b00d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db04b00d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6db04b00d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6db04b00d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6b10d262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6b10d262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6db04b00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6db04b00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6db04b00d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6db04b00d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6db04b00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6db04b00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6b10d262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6b10d262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6db04b0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6db04b0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6db04b00d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6db04b00d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6db04b00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6db04b00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6b10d262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6b10d26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6db04b0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6db04b0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6db04b00d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6db04b00d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db04b00d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db04b00d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vocab.getty.edu/aat/30013241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vocab.getty.edu/aat/30013241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chema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vocab.getty.edu/aat/30013241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vocab.getty.edu/aat/300132410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vocab.getty.edu/aat/300132410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vocab.getty.edu/aat/300132410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vocab.getty.edu/aat/300133025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vocab.getty.edu/aat/30013302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vocab.getty.edu/aat/30013241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Mapping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Linked Art (linked.art)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to Schema.org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  <a:latin typeface="EB Garamond"/>
                <a:ea typeface="EB Garamond"/>
                <a:cs typeface="EB Garamond"/>
                <a:sym typeface="EB Garamond"/>
              </a:rPr>
              <a:t>Craig Parry &amp; Jon Sykora</a:t>
            </a:r>
            <a:endParaRPr sz="2700">
              <a:solidFill>
                <a:srgbClr val="66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Collaborative effort by Google, Microsoft and Yandex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Philosophy of the project is to annotate as much web data as possible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Hierarchical design where every type described is a child of “Thing”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Schema described with ontologies and theoretical semantic correctness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400" y="0"/>
            <a:ext cx="3787425" cy="3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400" y="2423646"/>
            <a:ext cx="4430375" cy="25531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4664125" y="2423650"/>
            <a:ext cx="1595100" cy="20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863" y="0"/>
            <a:ext cx="63342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80" y="0"/>
            <a:ext cx="83140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Example of Linked Art’s VisualItem mapped to Schema.org’s VisualArtwork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Example of Linked Art’s HumanMadeObject mapped to Schema.org’s VisualArtwork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Discuss Linked Art’s VisualItem and HumanMadeObject’s unique and redundant properties and data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Google Shape;136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 Art VisualItem JSON-LD example</a:t>
                      </a:r>
                      <a:endParaRPr sz="700"/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"content": "A brilliant amalgamation of an intense, even primitive, realism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"shown_by":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7" y="186887"/>
            <a:ext cx="8937825" cy="4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Google Shape;146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 Art VisualItem JSON-LD example</a:t>
                      </a:r>
                      <a:endParaRPr sz="700"/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"content": "A brilliant amalgamation of an intense, even primitive, realism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"shown_by":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47" name="Google Shape;147;p29"/>
          <p:cNvSpPr/>
          <p:nvPr/>
        </p:nvSpPr>
        <p:spPr>
          <a:xfrm>
            <a:off x="139175" y="3086925"/>
            <a:ext cx="4354200" cy="1977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7" y="186887"/>
            <a:ext cx="8937825" cy="47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/>
          <p:nvPr/>
        </p:nvSpPr>
        <p:spPr>
          <a:xfrm>
            <a:off x="139175" y="2492800"/>
            <a:ext cx="4858800" cy="2571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Processor tool</a:t>
            </a:r>
            <a:endParaRPr/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2815900"/>
            <a:ext cx="8520600" cy="19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A command line tool was developed using Python that can take a VisualItem or HumanMadeObject Linked Art JSON-LD file, and produce a VisualArtwork Schema.org JSON-LD file. The </a:t>
            </a:r>
            <a:r>
              <a:rPr lang="en" sz="1700"/>
              <a:t>following</a:t>
            </a:r>
            <a:r>
              <a:rPr lang="en" sz="1700"/>
              <a:t> slide contains the content of the </a:t>
            </a:r>
            <a:r>
              <a:rPr lang="en" sz="1700"/>
              <a:t>Linked.art VisualItem JSON-LD example, </a:t>
            </a:r>
            <a:r>
              <a:rPr lang="en" sz="1700"/>
              <a:t>and</a:t>
            </a:r>
            <a:r>
              <a:rPr lang="en" sz="1700"/>
              <a:t> the </a:t>
            </a:r>
            <a:r>
              <a:rPr lang="en" sz="1700"/>
              <a:t>corresponding mapped file produced.</a:t>
            </a:r>
            <a:endParaRPr sz="1700"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408825"/>
            <a:ext cx="54864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gained inspiration for our project from t</a:t>
            </a:r>
            <a:r>
              <a:rPr lang="en">
                <a:solidFill>
                  <a:schemeClr val="dk1"/>
                </a:solidFill>
              </a:rPr>
              <a:t>he Georgia O'keeffe museum, which uses the Linked Art (linked.art) model to annotate their web data. </a:t>
            </a:r>
            <a:r>
              <a:rPr lang="en">
                <a:solidFill>
                  <a:schemeClr val="dk1"/>
                </a:solidFill>
              </a:rPr>
              <a:t>Our project </a:t>
            </a:r>
            <a:r>
              <a:rPr lang="en">
                <a:solidFill>
                  <a:schemeClr val="dk1"/>
                </a:solidFill>
              </a:rPr>
              <a:t>focused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>
                <a:solidFill>
                  <a:schemeClr val="dk1"/>
                </a:solidFill>
              </a:rPr>
              <a:t>building</a:t>
            </a:r>
            <a:r>
              <a:rPr lang="en">
                <a:solidFill>
                  <a:schemeClr val="dk1"/>
                </a:solidFill>
              </a:rPr>
              <a:t> a mapping from Linked.art to Schema.org in an effort to help extend the reach of data that has implemented annotations with the Linked.art model.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reach our goal we need to complete the following steps: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Research a current mapping of linked.art to schema.org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Describe and document a mapping of linked.art to schema.org (if necessary)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Build a demo to map a sample of semantically annotated data from Okeeffe Museum to schema.org annotations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Extend the demo to all labels categorized by linked.art that have a mapping in schema.org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2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7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https://schema.org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“name”: “The Farm”,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“alternateName”: “Appearance of the Farm”,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“mainEntity”: “Tree”,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“contentLocation”: “Mont-roig del Camp”,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“url”: “https://www.nga.gov/collection/art-object-page.69660.html”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66" name="Google Shape;166;p32"/>
          <p:cNvSpPr/>
          <p:nvPr/>
        </p:nvSpPr>
        <p:spPr>
          <a:xfrm>
            <a:off x="4227150" y="3225275"/>
            <a:ext cx="689700" cy="200400"/>
          </a:xfrm>
          <a:prstGeom prst="rightArrow">
            <a:avLst>
              <a:gd fmla="val 50000" name="adj1"/>
              <a:gd fmla="val 117977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2"/>
          <p:cNvSpPr/>
          <p:nvPr/>
        </p:nvSpPr>
        <p:spPr>
          <a:xfrm>
            <a:off x="4227150" y="2840525"/>
            <a:ext cx="689700" cy="200400"/>
          </a:xfrm>
          <a:prstGeom prst="rightArrow">
            <a:avLst>
              <a:gd fmla="val 50000" name="adj1"/>
              <a:gd fmla="val 117977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r>
              <a:rPr lang="en"/>
              <a:t> VisualArtwork Mapped Property Diagram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38675" y="1687100"/>
            <a:ext cx="8466650" cy="2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307"/>
            <a:ext cx="9144003" cy="45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2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7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86" name="Google Shape;186;p35"/>
          <p:cNvSpPr/>
          <p:nvPr/>
        </p:nvSpPr>
        <p:spPr>
          <a:xfrm>
            <a:off x="126125" y="979600"/>
            <a:ext cx="3044700" cy="117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/>
        </p:nvSpPr>
        <p:spPr>
          <a:xfrm>
            <a:off x="3251875" y="1339025"/>
            <a:ext cx="92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Not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Mapped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Google Shape;192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2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7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93" name="Google Shape;193;p36"/>
          <p:cNvSpPr/>
          <p:nvPr/>
        </p:nvSpPr>
        <p:spPr>
          <a:xfrm>
            <a:off x="86750" y="2457450"/>
            <a:ext cx="2256300" cy="475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4688350" y="885600"/>
            <a:ext cx="2375100" cy="162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/>
          <p:nvPr/>
        </p:nvSpPr>
        <p:spPr>
          <a:xfrm rot="-2309393">
            <a:off x="2124391" y="1769707"/>
            <a:ext cx="2780311" cy="154849"/>
          </a:xfrm>
          <a:prstGeom prst="rightArrow">
            <a:avLst>
              <a:gd fmla="val 50000" name="adj1"/>
              <a:gd fmla="val 311528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2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77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1" name="Google Shape;201;p37"/>
          <p:cNvSpPr/>
          <p:nvPr/>
        </p:nvSpPr>
        <p:spPr>
          <a:xfrm>
            <a:off x="86750" y="2457450"/>
            <a:ext cx="2256300" cy="475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7"/>
          <p:cNvSpPr/>
          <p:nvPr/>
        </p:nvSpPr>
        <p:spPr>
          <a:xfrm>
            <a:off x="4688350" y="885600"/>
            <a:ext cx="2375100" cy="162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86750" y="3088925"/>
            <a:ext cx="4404900" cy="2054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/>
          <p:nvPr/>
        </p:nvSpPr>
        <p:spPr>
          <a:xfrm>
            <a:off x="4688350" y="2032525"/>
            <a:ext cx="4323300" cy="28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"/>
          <p:cNvSpPr/>
          <p:nvPr/>
        </p:nvSpPr>
        <p:spPr>
          <a:xfrm rot="-2309393">
            <a:off x="2124391" y="1769707"/>
            <a:ext cx="2780311" cy="154849"/>
          </a:xfrm>
          <a:prstGeom prst="rightArrow">
            <a:avLst>
              <a:gd fmla="val 50000" name="adj1"/>
              <a:gd fmla="val 311528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/>
          <p:nvPr/>
        </p:nvSpPr>
        <p:spPr>
          <a:xfrm rot="-3109200">
            <a:off x="4268481" y="3115075"/>
            <a:ext cx="1907839" cy="154849"/>
          </a:xfrm>
          <a:prstGeom prst="rightArrow">
            <a:avLst>
              <a:gd fmla="val 50000" name="adj1"/>
              <a:gd fmla="val 311528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"shown_by":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12" name="Google Shape;212;p38"/>
          <p:cNvSpPr/>
          <p:nvPr/>
        </p:nvSpPr>
        <p:spPr>
          <a:xfrm>
            <a:off x="135875" y="538450"/>
            <a:ext cx="2726400" cy="6519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8"/>
          <p:cNvSpPr/>
          <p:nvPr/>
        </p:nvSpPr>
        <p:spPr>
          <a:xfrm>
            <a:off x="4683000" y="1705375"/>
            <a:ext cx="1218600" cy="1770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/>
          <p:nvPr/>
        </p:nvSpPr>
        <p:spPr>
          <a:xfrm rot="1626617">
            <a:off x="2834444" y="1282354"/>
            <a:ext cx="1861074" cy="118743"/>
          </a:xfrm>
          <a:prstGeom prst="rightArrow">
            <a:avLst>
              <a:gd fmla="val 50000" name="adj1"/>
              <a:gd fmla="val 299660" name="adj2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"shown_by":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 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0" name="Google Shape;220;p39"/>
          <p:cNvSpPr/>
          <p:nvPr/>
        </p:nvSpPr>
        <p:spPr>
          <a:xfrm>
            <a:off x="85025" y="2025013"/>
            <a:ext cx="2734800" cy="594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9"/>
          <p:cNvSpPr/>
          <p:nvPr/>
        </p:nvSpPr>
        <p:spPr>
          <a:xfrm>
            <a:off x="4681250" y="1592750"/>
            <a:ext cx="1255800" cy="162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9"/>
          <p:cNvSpPr/>
          <p:nvPr/>
        </p:nvSpPr>
        <p:spPr>
          <a:xfrm rot="-1183704">
            <a:off x="2823902" y="1938686"/>
            <a:ext cx="1844995" cy="155428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/>
          <p:nvPr/>
        </p:nvSpPr>
        <p:spPr>
          <a:xfrm>
            <a:off x="336600" y="1592750"/>
            <a:ext cx="1526700" cy="2988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4681250" y="772250"/>
            <a:ext cx="1113900" cy="1629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/>
          <p:nvPr/>
        </p:nvSpPr>
        <p:spPr>
          <a:xfrm rot="-1097842">
            <a:off x="1889563" y="1202435"/>
            <a:ext cx="2765420" cy="155110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"shown_by":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 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31" name="Google Shape;231;p40"/>
          <p:cNvSpPr/>
          <p:nvPr/>
        </p:nvSpPr>
        <p:spPr>
          <a:xfrm>
            <a:off x="313475" y="1480550"/>
            <a:ext cx="3646800" cy="226800"/>
          </a:xfrm>
          <a:prstGeom prst="rect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/>
          <p:nvPr/>
        </p:nvSpPr>
        <p:spPr>
          <a:xfrm>
            <a:off x="4705750" y="1908725"/>
            <a:ext cx="3615000" cy="192300"/>
          </a:xfrm>
          <a:prstGeom prst="rect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/>
          <p:nvPr/>
        </p:nvSpPr>
        <p:spPr>
          <a:xfrm rot="2057317">
            <a:off x="3961383" y="1737972"/>
            <a:ext cx="740732" cy="113254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0307"/>
            <a:ext cx="9144003" cy="45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Linked.art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Community project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Linked Open Usable Data (LOUD) principles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JSON-LD for usability with developers and ontological constructs built into the JSON </a:t>
            </a:r>
            <a:r>
              <a:rPr lang="en" sz="2000">
                <a:solidFill>
                  <a:schemeClr val="dk1"/>
                </a:solidFill>
              </a:rPr>
              <a:t>structure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Schema.org mapped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"shown_by":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 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46" name="Google Shape;246;p42"/>
          <p:cNvSpPr/>
          <p:nvPr/>
        </p:nvSpPr>
        <p:spPr>
          <a:xfrm>
            <a:off x="178850" y="2855150"/>
            <a:ext cx="2832300" cy="630300"/>
          </a:xfrm>
          <a:prstGeom prst="rect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4681250" y="981275"/>
            <a:ext cx="1526700" cy="531600"/>
          </a:xfrm>
          <a:prstGeom prst="rect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/>
          <p:nvPr/>
        </p:nvSpPr>
        <p:spPr>
          <a:xfrm rot="-3236175">
            <a:off x="2669023" y="2103651"/>
            <a:ext cx="2362554" cy="154749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/>
          <p:nvPr/>
        </p:nvSpPr>
        <p:spPr>
          <a:xfrm rot="-3069926">
            <a:off x="2388100" y="2907201"/>
            <a:ext cx="2688200" cy="154849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2"/>
          <p:cNvSpPr/>
          <p:nvPr/>
        </p:nvSpPr>
        <p:spPr>
          <a:xfrm>
            <a:off x="178850" y="3701500"/>
            <a:ext cx="2606100" cy="630300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2"/>
          <p:cNvSpPr/>
          <p:nvPr/>
        </p:nvSpPr>
        <p:spPr>
          <a:xfrm>
            <a:off x="4683000" y="1818575"/>
            <a:ext cx="2245800" cy="177000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Google Shape;256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"https://linked.art/example/object/0",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"http://vocab.getty.edu/aat/300033618",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"Painting",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"http://vocab.getty.edu/aat/300435443",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"Type of Work"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chemeClr val="hlink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/>
                        </a:rPr>
                        <a:t>http://vocab.getty.edu/aat/300133025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"Artwork"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"http://vocab.getty.edu/aat/300404670",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"Primary Name"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"language":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"http://vocab.getty.edu/aat/300388277",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"Language",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"English"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"Identifier",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"http://vocab.getty.edu/aat/300312355",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"Accession Number"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"1987.18.1"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"dimension":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"Dimension",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"http://vocab.getty.edu/aat/300055644",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"Height"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"value":  123.8,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"unit":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"http://vocab.getty.edu/aat/300379098",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57" name="Google Shape;257;p43"/>
          <p:cNvSpPr/>
          <p:nvPr/>
        </p:nvSpPr>
        <p:spPr>
          <a:xfrm>
            <a:off x="4924600" y="317500"/>
            <a:ext cx="2685600" cy="108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7707900" y="5083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 Mapped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Google Shape;263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"MeasurementUnit",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"centimeters"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"Dimension",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"http://vocab.getty.edu/aat/300055647",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"Width"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"value": 141.3,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"unit":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"http://vocab.getty.edu/aat/300379098",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"MeasurementUnit",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"centimeters"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"made_of":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"http://vocab.getty.edu/aat/300012363",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"Material",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"Canvas"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"http://vocab.getty.edu/aat/300015050",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"Material",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"Oil Paint"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"VisualItem",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"Appearance of 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"current_owner":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"Group",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"National Gallery of Art"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"equivalent":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"https://www.wikidata.org/wiki/Q1192436",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"HumanMadeObject",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"produced_by":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"Production",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"identified_by":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"Name",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"http://vocab.getty.edu/aat/300404669",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"Display Title"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"content": "1921-1922"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"took_place_at":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"http://vocab.getty.edu/tgn/7000457",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"Mont-roig del Camp, Spain"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"http://vocab.getty.edu/ulan/500010879",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64" name="Google Shape;264;p44"/>
          <p:cNvSpPr/>
          <p:nvPr/>
        </p:nvSpPr>
        <p:spPr>
          <a:xfrm>
            <a:off x="122900" y="4535550"/>
            <a:ext cx="2181000" cy="60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4"/>
          <p:cNvSpPr txBox="1"/>
          <p:nvPr/>
        </p:nvSpPr>
        <p:spPr>
          <a:xfrm>
            <a:off x="2401650" y="46395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 Mapped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Mapped 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"https://linked.art/example/object/0",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"HumanMadeObject",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"http://vocab.getty.edu/aat/300033618",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"Painting",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"http://vocab.getty.edu/aat/300435443",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"Type of Work"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chemeClr val="hlink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/>
                        </a:rPr>
                        <a:t>http://vocab.getty.edu/aat/300133025</a:t>
                      </a: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"Artwork"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"http://vocab.getty.edu/aat/300404670",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"Primary Name"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"language":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"http://vocab.getty.edu/aat/300388277",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"Language",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"English"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"artForm": "Painting",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"height": "123.8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1" name="Google Shape;271;p45"/>
          <p:cNvSpPr/>
          <p:nvPr/>
        </p:nvSpPr>
        <p:spPr>
          <a:xfrm>
            <a:off x="106650" y="993000"/>
            <a:ext cx="2954100" cy="114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5"/>
          <p:cNvSpPr/>
          <p:nvPr/>
        </p:nvSpPr>
        <p:spPr>
          <a:xfrm>
            <a:off x="4702650" y="993000"/>
            <a:ext cx="1288200" cy="14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/>
          <p:nvPr/>
        </p:nvSpPr>
        <p:spPr>
          <a:xfrm rot="-1328934">
            <a:off x="3087168" y="1286925"/>
            <a:ext cx="1589061" cy="154926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Mapped 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"MeasurementUnit",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"centimeters"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"Dimension",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"http://vocab.getty.edu/aat/300055647",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"Width"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"value": 141.3,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"unit":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"http://vocab.getty.edu/aat/300379098",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"MeasurementUnit",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"centimeters"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"made_of":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"http://vocab.getty.edu/aat/300012363",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"Material",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"Canvas"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"http://vocab.getty.edu/aat/300015050",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"Material",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"Oil Paint"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"shows":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"VisualItem",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"Appearance of 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"current_owner":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"Group",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"National Gallery of Art"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"artForm": "Painting",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"height": "123.8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79" name="Google Shape;279;p46"/>
          <p:cNvSpPr/>
          <p:nvPr/>
        </p:nvSpPr>
        <p:spPr>
          <a:xfrm>
            <a:off x="114775" y="856175"/>
            <a:ext cx="2946000" cy="28239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6"/>
          <p:cNvSpPr/>
          <p:nvPr/>
        </p:nvSpPr>
        <p:spPr>
          <a:xfrm>
            <a:off x="4699775" y="2345500"/>
            <a:ext cx="1714200" cy="488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/>
          <p:nvPr/>
        </p:nvSpPr>
        <p:spPr>
          <a:xfrm rot="1048953">
            <a:off x="3158282" y="2280762"/>
            <a:ext cx="1444001" cy="155038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Mapped Linked.art HumanMadeObject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"equivalent":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"https://www.wikidata.org/wiki/Q1192436",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“type": "HumanMadeObject",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"produced_by":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"Production",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"identified_by":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"Name",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"http://vocab.getty.edu/aat/300404669",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"Display Title"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"content": "1921-1922"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"took_place_at":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"http://vocab.getty.edu/tgn/7000457",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"Mont-roig del Camp, Spain"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"http://vocab.getty.edu/ulan/500010879",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"artForm": "Painting",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"height": "123.8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47"/>
          <p:cNvSpPr/>
          <p:nvPr/>
        </p:nvSpPr>
        <p:spPr>
          <a:xfrm>
            <a:off x="204075" y="3360000"/>
            <a:ext cx="2694000" cy="6627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/>
          <p:nvPr/>
        </p:nvSpPr>
        <p:spPr>
          <a:xfrm rot="-2862984">
            <a:off x="2637929" y="2754263"/>
            <a:ext cx="2332042" cy="155024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/>
          <p:nvPr/>
        </p:nvSpPr>
        <p:spPr>
          <a:xfrm>
            <a:off x="4710850" y="1809200"/>
            <a:ext cx="2842500" cy="292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7"/>
          <p:cNvSpPr/>
          <p:nvPr/>
        </p:nvSpPr>
        <p:spPr>
          <a:xfrm>
            <a:off x="120450" y="525600"/>
            <a:ext cx="2842500" cy="6975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7"/>
          <p:cNvSpPr/>
          <p:nvPr/>
        </p:nvSpPr>
        <p:spPr>
          <a:xfrm rot="2095777">
            <a:off x="2897710" y="1303809"/>
            <a:ext cx="1873134" cy="154884"/>
          </a:xfrm>
          <a:prstGeom prst="rightArrow">
            <a:avLst>
              <a:gd fmla="val 50000" name="adj1"/>
              <a:gd fmla="val 239137" name="adj2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HumanMadeObject “equivalent” / schema.org “sameAs”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5" y="1017725"/>
            <a:ext cx="78253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" name="Google Shape;302;p49"/>
          <p:cNvGraphicFramePr/>
          <p:nvPr/>
        </p:nvGraphicFramePr>
        <p:xfrm>
          <a:off x="77550" y="129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494450"/>
                <a:gridCol w="4494450"/>
              </a:tblGrid>
              <a:tr h="20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Mapped 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Mapped Linked.art HumanMadeObject JSON-LD example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"artForm": "Painting",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"height": "123.8 centimeters",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03" name="Google Shape;303;p49"/>
          <p:cNvSpPr/>
          <p:nvPr/>
        </p:nvSpPr>
        <p:spPr>
          <a:xfrm>
            <a:off x="4677300" y="3116600"/>
            <a:ext cx="2833800" cy="255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9"/>
          <p:cNvSpPr/>
          <p:nvPr/>
        </p:nvSpPr>
        <p:spPr>
          <a:xfrm>
            <a:off x="4677300" y="2297275"/>
            <a:ext cx="1323300" cy="1467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9"/>
          <p:cNvSpPr/>
          <p:nvPr/>
        </p:nvSpPr>
        <p:spPr>
          <a:xfrm>
            <a:off x="4677300" y="3660700"/>
            <a:ext cx="1723500" cy="4653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9"/>
          <p:cNvSpPr txBox="1"/>
          <p:nvPr/>
        </p:nvSpPr>
        <p:spPr>
          <a:xfrm>
            <a:off x="7010400" y="2360125"/>
            <a:ext cx="19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Unique to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HumanMadeObject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VisualItem and HumanMadeObject Unique Properties</a:t>
            </a:r>
            <a:endParaRPr/>
          </a:p>
        </p:txBody>
      </p:sp>
      <p:sp>
        <p:nvSpPr>
          <p:cNvPr id="308" name="Google Shape;308;p49"/>
          <p:cNvSpPr/>
          <p:nvPr/>
        </p:nvSpPr>
        <p:spPr>
          <a:xfrm>
            <a:off x="204100" y="3015725"/>
            <a:ext cx="2237100" cy="25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/>
        </p:nvSpPr>
        <p:spPr>
          <a:xfrm>
            <a:off x="2686025" y="2179775"/>
            <a:ext cx="12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Unique to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VisualItem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2000"/>
                <a:gridCol w="4572000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VisualItem and HumanMadeObject Redundancy</a:t>
                      </a:r>
                      <a:endParaRPr/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"produced_by":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"Production",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"identified_by":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"Name",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"http://vocab.getty.edu/aat/300404669",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"Display Title"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"content": "1921-1922"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"took_place_at":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"http://vocab.getty.edu/tgn/7000457",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"Mont-roig del Camp, Spain"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"http://vocab.getty.edu/ulan/500010879",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15" name="Google Shape;315;p50"/>
          <p:cNvSpPr/>
          <p:nvPr/>
        </p:nvSpPr>
        <p:spPr>
          <a:xfrm>
            <a:off x="220375" y="576650"/>
            <a:ext cx="2685900" cy="59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/>
          <p:nvPr/>
        </p:nvSpPr>
        <p:spPr>
          <a:xfrm>
            <a:off x="4791950" y="576650"/>
            <a:ext cx="3160200" cy="18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0"/>
          <p:cNvSpPr/>
          <p:nvPr/>
        </p:nvSpPr>
        <p:spPr>
          <a:xfrm>
            <a:off x="4791950" y="3184575"/>
            <a:ext cx="2867100" cy="651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0"/>
          <p:cNvSpPr/>
          <p:nvPr/>
        </p:nvSpPr>
        <p:spPr>
          <a:xfrm>
            <a:off x="220375" y="1174250"/>
            <a:ext cx="2783400" cy="691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0"/>
          <p:cNvSpPr/>
          <p:nvPr/>
        </p:nvSpPr>
        <p:spPr>
          <a:xfrm>
            <a:off x="4791950" y="2419550"/>
            <a:ext cx="2685900" cy="6510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0"/>
          <p:cNvSpPr/>
          <p:nvPr/>
        </p:nvSpPr>
        <p:spPr>
          <a:xfrm>
            <a:off x="142650" y="2042950"/>
            <a:ext cx="2685900" cy="6510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51"/>
          <p:cNvGraphicFramePr/>
          <p:nvPr/>
        </p:nvGraphicFramePr>
        <p:xfrm>
          <a:off x="69375" y="12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02625"/>
                <a:gridCol w="4502625"/>
              </a:tblGrid>
              <a:tr h="32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Mapped </a:t>
                      </a:r>
                      <a:r>
                        <a:rPr lang="en" sz="1100"/>
                        <a:t>Linked.art VisualItem JSON-LD example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Mapped Linked.art HumanMadeObject JSON-LD example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0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"artForm": "Painting",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with the formal vocabulary of cubism.",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"height": "123.8 centimeters",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26" name="Google Shape;326;p51"/>
          <p:cNvSpPr/>
          <p:nvPr/>
        </p:nvSpPr>
        <p:spPr>
          <a:xfrm>
            <a:off x="195950" y="2928700"/>
            <a:ext cx="1273500" cy="1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1"/>
          <p:cNvSpPr/>
          <p:nvPr/>
        </p:nvSpPr>
        <p:spPr>
          <a:xfrm>
            <a:off x="195950" y="3225250"/>
            <a:ext cx="4344300" cy="37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1"/>
          <p:cNvSpPr/>
          <p:nvPr/>
        </p:nvSpPr>
        <p:spPr>
          <a:xfrm>
            <a:off x="4693625" y="3332800"/>
            <a:ext cx="4344300" cy="37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1"/>
          <p:cNvSpPr/>
          <p:nvPr/>
        </p:nvSpPr>
        <p:spPr>
          <a:xfrm>
            <a:off x="4693625" y="3023875"/>
            <a:ext cx="1273500" cy="1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1"/>
          <p:cNvSpPr/>
          <p:nvPr/>
        </p:nvSpPr>
        <p:spPr>
          <a:xfrm>
            <a:off x="195950" y="2082250"/>
            <a:ext cx="2302200" cy="71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/>
          <p:nvPr/>
        </p:nvSpPr>
        <p:spPr>
          <a:xfrm>
            <a:off x="4693625" y="2082250"/>
            <a:ext cx="2302200" cy="25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4693625" y="2411550"/>
            <a:ext cx="1666200" cy="49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2736113" y="2131000"/>
            <a:ext cx="20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Duplicate or Redundant Data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VisualItem and HumanMadeObject Redundancy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Linked.art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Community project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Linked Open Usable Data (LOUD) principles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" sz="2000">
                <a:solidFill>
                  <a:schemeClr val="dk1"/>
                </a:solidFill>
              </a:rPr>
              <a:t>Should be understandable, easy to use, and express schema without the need for users to fully understand ontologies and theoretical semantics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JSON-LD for usability with developers and ontological constructs built into the JSON structure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" name="Google Shape;339;p52"/>
          <p:cNvGraphicFramePr/>
          <p:nvPr/>
        </p:nvGraphicFramePr>
        <p:xfrm>
          <a:off x="495163" y="23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8153675"/>
              </a:tblGrid>
              <a:tr h="4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VisualItem &amp; HumanMadeObject Mapped to </a:t>
                      </a:r>
                      <a:r>
                        <a:rPr b="1" lang="en" sz="1600"/>
                        <a:t>Combined</a:t>
                      </a:r>
                      <a:r>
                        <a:rPr lang="en" sz="1600"/>
                        <a:t> 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Schema.org JSON-LD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  <a:tr h="422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"@context": "https://schema.org",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"@type": "VisualArtwork",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"name": "The Farm",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"alternateName": "Appearance of The Farm",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"artForm": "Painting",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"creator": [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{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"@type": "Person",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"name": "Juan Miro"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	}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"dateCreated": "1922",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"mainEntity": "Tree",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"contentLocation": "Mont-roig del Camp",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"locationCreated": "Mont-roig del Camp, Spain",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"sameAs": "https://www.wikidata.org/wiki/Q1192436",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"url": "https://www.nga.gov/collection/art-object-page.69660.html",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"description": "A brilliant amalgamation of an intense, even primitive, realism with the formal 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vocabulary of cubism."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"height": "123.8 centimeters",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"width": "141.3 centimeters",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"artworkSurface": "Canvas",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"artMedium": "Oil Paint"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with Georgia O’Keeffe data</a:t>
            </a:r>
            <a:endParaRPr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These differences must be accounted for: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O’Keeffe model uses the type ManMadeObject instead of HumanMadeObject.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type-of-types pattern is not used by the O’keeffe model, but this can be ignored.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“label” property must be changed to “_label to match the Linked Art model.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LinguisticObject and Identifier properties must be changed from “value” to “content”.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Human-readable timespan dates are expressed using the “label” property instead of the identifier (relationship) TimeSpan.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Conclusion</a:t>
            </a:r>
            <a:endParaRPr/>
          </a:p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Extension of data model to Schema.org is </a:t>
            </a:r>
            <a:r>
              <a:rPr lang="en" sz="2000">
                <a:solidFill>
                  <a:schemeClr val="dk1"/>
                </a:solidFill>
              </a:rPr>
              <a:t>achievable, but complicated. Involves lots of manual matching types and properties.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result emphasizes a need for a standard of structured data across the web.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We prefer Schema.org’s hierarchical design and ease of use, although we lose some expressiveness from Linked Art.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on relational model</a:t>
            </a:r>
            <a:endParaRPr/>
          </a:p>
        </p:txBody>
      </p:sp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Semantic web uses linked types and properties, foregoing foreign and primary keys.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Internet of Things is too massive to create a </a:t>
            </a:r>
            <a:r>
              <a:rPr lang="en" sz="2000">
                <a:solidFill>
                  <a:schemeClr val="dk1"/>
                </a:solidFill>
              </a:rPr>
              <a:t>relational model that encompasses everything.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Elements of Entity Relational model can help us understand and describe how to structure data.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2548950" y="1995450"/>
            <a:ext cx="40461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20" u="sng">
                <a:solidFill>
                  <a:schemeClr val="lt1"/>
                </a:solidFill>
              </a:rPr>
              <a:t>Questions?</a:t>
            </a:r>
            <a:endParaRPr sz="542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Linked.art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Community project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Linked Open Usable Data principles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JSON-LD for usability with developers and ontological constructs built into the JSON structure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Google Shape;84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{B8687AFA-9F5A-4F09-8F7B-AC5C0E9F7FF1}</a:tableStyleId>
              </a:tblPr>
              <a:tblGrid>
                <a:gridCol w="4579075"/>
                <a:gridCol w="4564925"/>
              </a:tblGrid>
              <a:tr h="3087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Linked Art VisualItem JSON-LD example</a:t>
                      </a:r>
                      <a:endParaRPr sz="700"/>
                    </a:p>
                  </a:txBody>
                  <a:tcPr marT="63500" marB="63500" marR="63500" marL="63500"/>
                </a:tc>
                <a:tc hMerge="1"/>
              </a:tr>
              <a:tr h="483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&lt;script type="application/ld+json"&gt;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"@context": "https://linked.art/ns/v1/linked-art.json",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"id": "https://linked.art/example/VisualItem/0",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"type": "VisualItem",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"_label": "Appearance of Miro's The Farm",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“id": "http://vocab.getty.edu/aat/300021495",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"Cubist",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“id": "http://vocab.getty.edu/aat/300015646",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"Style"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"identified_by":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"Name",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"content": "Appearance of The Farm"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"referred_to_by":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"LinguisticObject",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"id": "http://vocab.getty.edu/aat/300435416",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"_label": "Description",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"classified_as": [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{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"id": "http://vocab.getty.edu/aat/300418049",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"type": "Type",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  "_label": "Brief Text"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  ]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],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"content": "A brilliant amalgamation of an intense, even primitive, realism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with the formal vocabulary of cubism."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"represents_instance_of_type":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</a:t>
                      </a:r>
                      <a:r>
                        <a:rPr lang="en" sz="700" u="sng">
                          <a:solidFill>
                            <a:srgbClr val="1155C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http://vocab.getty.edu/aat/300132410</a:t>
                      </a: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"Type",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"Tree"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"shown_by":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"https://www.nga.gov/collection/art-object-page.69660.html",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"HumanMadeObject",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"The Farm"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"created_by":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"type": "Creation",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"timespan":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"TimeSpan",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"1921-1922",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"begin_of_the_begin": "1921-01-01T00:00:00Z",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"end_of_the_end": "1922-12-31T23:59:59Z"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"carried_out_by":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"id": "http://vocab.getty.edu/ulan/500014094",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"type": "Person",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  "_label": "Juan Miro"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},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"represents": [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{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"id": "http://vocab.getty.edu/tgn/7300934",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"type": "Place",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  "_label": "Mont-roig del Camp"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 }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]</a:t>
                      </a:r>
                      <a:endParaRPr sz="7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sz="7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Collaborative </a:t>
            </a:r>
            <a:r>
              <a:rPr b="1" lang="en" sz="2000">
                <a:solidFill>
                  <a:schemeClr val="dk1"/>
                </a:solidFill>
              </a:rPr>
              <a:t>effort by Google, Microsoft and Yandex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Philosophy of the project is to annotate as much web data as possible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Hierarchical design where every type described is a child of “Thing”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Schema described with ontologies and theoretical semantic correctness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Collaborative effort by Google, Microsoft and Yandex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Philosophy of the project is to annotate as much web data as possible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Hierarchical design where every type described is a child of “Thing”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Schema described with ontologies and theoretical semantic correctness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Schema.org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Collaborative effort by Google, Microsoft and Yandex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Philosophy of the project is to annotate as much web data as possible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Hierarchical design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" sz="2000">
                <a:solidFill>
                  <a:schemeClr val="dk1"/>
                </a:solidFill>
              </a:rPr>
              <a:t>Every type described is a child of “Thing”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Schema described with ontologies and theoretical semantic correctness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